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315" r:id="rId2"/>
    <p:sldId id="308" r:id="rId3"/>
    <p:sldId id="313" r:id="rId4"/>
    <p:sldId id="314" r:id="rId5"/>
    <p:sldId id="312" r:id="rId6"/>
    <p:sldId id="309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CCCC"/>
    <a:srgbClr val="990033"/>
    <a:srgbClr val="FF00FF"/>
    <a:srgbClr val="800000"/>
    <a:srgbClr val="003300"/>
    <a:srgbClr val="0033CC"/>
    <a:srgbClr val="0712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60" autoAdjust="0"/>
    <p:restoredTop sz="94660"/>
  </p:normalViewPr>
  <p:slideViewPr>
    <p:cSldViewPr>
      <p:cViewPr varScale="1">
        <p:scale>
          <a:sx n="68" d="100"/>
          <a:sy n="68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580D0F5C-84A9-4713-AC20-419B6E1249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60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720C44D-B222-43AE-AA8A-70F51734747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그림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3" name="Freeform 3"/>
          <p:cNvSpPr>
            <a:spLocks/>
          </p:cNvSpPr>
          <p:nvPr/>
        </p:nvSpPr>
        <p:spPr bwMode="ltGray">
          <a:xfrm>
            <a:off x="-3175" y="-6350"/>
            <a:ext cx="9151938" cy="1920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1210"/>
              </a:cxn>
              <a:cxn ang="0">
                <a:pos x="3089" y="377"/>
              </a:cxn>
              <a:cxn ang="0">
                <a:pos x="5762" y="794"/>
              </a:cxn>
              <a:cxn ang="0">
                <a:pos x="5765" y="4"/>
              </a:cxn>
              <a:cxn ang="0">
                <a:pos x="0" y="0"/>
              </a:cxn>
            </a:cxnLst>
            <a:rect l="0" t="0" r="r" b="b"/>
            <a:pathLst>
              <a:path w="5765" h="1210">
                <a:moveTo>
                  <a:pt x="0" y="0"/>
                </a:moveTo>
                <a:lnTo>
                  <a:pt x="5" y="1210"/>
                </a:lnTo>
                <a:cubicBezTo>
                  <a:pt x="5" y="1203"/>
                  <a:pt x="1252" y="444"/>
                  <a:pt x="3089" y="377"/>
                </a:cubicBezTo>
                <a:cubicBezTo>
                  <a:pt x="4926" y="310"/>
                  <a:pt x="5748" y="733"/>
                  <a:pt x="5762" y="794"/>
                </a:cubicBezTo>
                <a:lnTo>
                  <a:pt x="5765" y="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00800"/>
            <a:ext cx="19812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7162800" y="6515100"/>
            <a:ext cx="1839913" cy="244475"/>
          </a:xfrm>
        </p:spPr>
        <p:txBody>
          <a:bodyPr/>
          <a:lstStyle>
            <a:lvl1pPr>
              <a:defRPr b="0" i="1"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8600" y="6400800"/>
            <a:ext cx="381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3E7ED25D-30DB-4D90-8896-74B8F9B5989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gray">
          <a:xfrm>
            <a:off x="228600" y="304800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Arial" charset="0"/>
              </a:rPr>
              <a:t>Company</a:t>
            </a:r>
          </a:p>
          <a:p>
            <a:pPr algn="ctr"/>
            <a:r>
              <a:rPr lang="en-US" sz="2000" b="1">
                <a:solidFill>
                  <a:srgbClr val="FFFFFF"/>
                </a:solidFill>
                <a:latin typeface="Arial" charset="0"/>
              </a:rPr>
              <a:t>Logo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04800" y="4191000"/>
            <a:ext cx="4953000" cy="942975"/>
          </a:xfrm>
          <a:effectLst>
            <a:outerShdw dist="28398" dir="1593903" algn="ctr" rotWithShape="0">
              <a:srgbClr val="FFFFFF">
                <a:alpha val="50000"/>
              </a:srgbClr>
            </a:outerShdw>
          </a:effectLst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334000"/>
            <a:ext cx="57912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D83B8D-1042-47D7-A944-64ED2E29D09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228600"/>
            <a:ext cx="20955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61341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0D22DD-C0FC-4911-9387-64878AA44DA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22614B-F80F-41C8-A7D8-9E25CC08D1D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66829C-BE23-430D-A4BB-B995910D022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195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447800"/>
            <a:ext cx="40195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A4E90B-452F-422F-8F49-C967DB3A1BD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7D31F4-A536-4B37-B89B-11F033EC8F9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6AAD82-2601-4978-8A70-19B3CEC23B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7CD4E1-A8E1-44BF-8D8E-A6F164B236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277041-F5E7-4892-A967-F71E32B6746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CD5181-60E5-4F56-8BBB-D3F1D642798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그림3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447800"/>
            <a:ext cx="81915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629400" y="654843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548438"/>
            <a:ext cx="838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fld id="{2F8A5527-F60E-48A7-B7F1-0A975E6A02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1828800" y="228600"/>
            <a:ext cx="7086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81000" y="6548438"/>
            <a:ext cx="1905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2pPr>
      <a:lvl3pPr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3pPr>
      <a:lvl4pPr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4pPr>
      <a:lvl5pPr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4114800" y="990600"/>
            <a:ext cx="137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Toán</a:t>
            </a:r>
          </a:p>
        </p:txBody>
      </p:sp>
      <p:grpSp>
        <p:nvGrpSpPr>
          <p:cNvPr id="99340" name="Group 12"/>
          <p:cNvGrpSpPr>
            <a:grpSpLocks/>
          </p:cNvGrpSpPr>
          <p:nvPr/>
        </p:nvGrpSpPr>
        <p:grpSpPr bwMode="auto">
          <a:xfrm>
            <a:off x="457200" y="3048000"/>
            <a:ext cx="8229600" cy="1762125"/>
            <a:chOff x="1056" y="1968"/>
            <a:chExt cx="4272" cy="1110"/>
          </a:xfrm>
        </p:grpSpPr>
        <p:sp>
          <p:nvSpPr>
            <p:cNvPr id="99341" name="Text Box 13"/>
            <p:cNvSpPr txBox="1">
              <a:spLocks noChangeArrowheads="1"/>
            </p:cNvSpPr>
            <p:nvPr/>
          </p:nvSpPr>
          <p:spPr bwMode="auto">
            <a:xfrm>
              <a:off x="1056" y="1968"/>
              <a:ext cx="42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/>
              <a:r>
                <a:rPr lang="en-US" sz="2800" b="1"/>
                <a:t>                 2548 x 2                            7250 : 5</a:t>
              </a:r>
            </a:p>
          </p:txBody>
        </p:sp>
        <p:sp>
          <p:nvSpPr>
            <p:cNvPr id="99342" name="Rectangle 14"/>
            <p:cNvSpPr>
              <a:spLocks noChangeArrowheads="1"/>
            </p:cNvSpPr>
            <p:nvPr/>
          </p:nvSpPr>
          <p:spPr bwMode="auto">
            <a:xfrm>
              <a:off x="1872" y="2847"/>
              <a:ext cx="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99343" name="Rectangle 15"/>
            <p:cNvSpPr>
              <a:spLocks noChangeArrowheads="1"/>
            </p:cNvSpPr>
            <p:nvPr/>
          </p:nvSpPr>
          <p:spPr bwMode="auto">
            <a:xfrm>
              <a:off x="1872" y="2577"/>
              <a:ext cx="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1800">
                <a:latin typeface="Arial" charset="0"/>
              </a:endParaRPr>
            </a:p>
          </p:txBody>
        </p:sp>
      </p:grp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762000" y="22860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.VnTime" pitchFamily="34" charset="0"/>
              </a:rPr>
              <a:t>KiÓm tra bµi cò </a:t>
            </a:r>
            <a:r>
              <a:rPr lang="en-US" sz="3200" b="1">
                <a:solidFill>
                  <a:srgbClr val="800000"/>
                </a:solidFill>
              </a:rPr>
              <a:t>: Đặt tính rồi tính:</a:t>
            </a:r>
          </a:p>
        </p:txBody>
      </p:sp>
      <p:grpSp>
        <p:nvGrpSpPr>
          <p:cNvPr id="99345" name="Group 17"/>
          <p:cNvGrpSpPr>
            <a:grpSpLocks/>
          </p:cNvGrpSpPr>
          <p:nvPr/>
        </p:nvGrpSpPr>
        <p:grpSpPr bwMode="auto">
          <a:xfrm>
            <a:off x="5715000" y="3581400"/>
            <a:ext cx="2819400" cy="3021013"/>
            <a:chOff x="2304" y="2544"/>
            <a:chExt cx="1776" cy="1903"/>
          </a:xfrm>
        </p:grpSpPr>
        <p:sp>
          <p:nvSpPr>
            <p:cNvPr id="99346" name="Text Box 18"/>
            <p:cNvSpPr txBox="1">
              <a:spLocks noChangeArrowheads="1"/>
            </p:cNvSpPr>
            <p:nvPr/>
          </p:nvSpPr>
          <p:spPr bwMode="auto">
            <a:xfrm>
              <a:off x="2304" y="2640"/>
              <a:ext cx="1776" cy="18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 b="1"/>
                <a:t>    7250    5</a:t>
              </a:r>
            </a:p>
            <a:p>
              <a:r>
                <a:rPr lang="en-US" sz="2800" b="1"/>
                <a:t>    </a:t>
              </a:r>
              <a:r>
                <a:rPr lang="en-US" sz="2800" b="1">
                  <a:solidFill>
                    <a:srgbClr val="800000"/>
                  </a:solidFill>
                </a:rPr>
                <a:t>22        1450</a:t>
              </a:r>
            </a:p>
            <a:p>
              <a:r>
                <a:rPr lang="en-US" sz="2800" b="1">
                  <a:solidFill>
                    <a:srgbClr val="800000"/>
                  </a:solidFill>
                </a:rPr>
                <a:t>      25</a:t>
              </a:r>
            </a:p>
            <a:p>
              <a:r>
                <a:rPr lang="en-US" sz="2800" b="1">
                  <a:solidFill>
                    <a:srgbClr val="800000"/>
                  </a:solidFill>
                </a:rPr>
                <a:t>        00</a:t>
              </a:r>
            </a:p>
            <a:p>
              <a:r>
                <a:rPr lang="en-US" sz="2800" b="1">
                  <a:solidFill>
                    <a:srgbClr val="800000"/>
                  </a:solidFill>
                </a:rPr>
                <a:t>          0</a:t>
              </a:r>
            </a:p>
            <a:p>
              <a:pPr>
                <a:spcBef>
                  <a:spcPct val="50000"/>
                </a:spcBef>
              </a:pPr>
              <a:r>
                <a:rPr lang="en-US" sz="2800" b="1"/>
                <a:t>        </a:t>
              </a:r>
            </a:p>
          </p:txBody>
        </p:sp>
        <p:grpSp>
          <p:nvGrpSpPr>
            <p:cNvPr id="99347" name="Group 19"/>
            <p:cNvGrpSpPr>
              <a:grpSpLocks/>
            </p:cNvGrpSpPr>
            <p:nvPr/>
          </p:nvGrpSpPr>
          <p:grpSpPr bwMode="auto">
            <a:xfrm>
              <a:off x="3216" y="2544"/>
              <a:ext cx="624" cy="672"/>
              <a:chOff x="4944" y="3120"/>
              <a:chExt cx="816" cy="672"/>
            </a:xfrm>
          </p:grpSpPr>
          <p:sp>
            <p:nvSpPr>
              <p:cNvPr id="99348" name="Line 20"/>
              <p:cNvSpPr>
                <a:spLocks noChangeShapeType="1"/>
              </p:cNvSpPr>
              <p:nvPr/>
            </p:nvSpPr>
            <p:spPr bwMode="auto">
              <a:xfrm>
                <a:off x="4944" y="3120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49" name="Line 21"/>
              <p:cNvSpPr>
                <a:spLocks noChangeShapeType="1"/>
              </p:cNvSpPr>
              <p:nvPr/>
            </p:nvSpPr>
            <p:spPr bwMode="auto">
              <a:xfrm>
                <a:off x="4944" y="3504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9357" name="Text Box 29"/>
          <p:cNvSpPr txBox="1">
            <a:spLocks noChangeArrowheads="1"/>
          </p:cNvSpPr>
          <p:nvPr/>
        </p:nvSpPr>
        <p:spPr bwMode="auto">
          <a:xfrm>
            <a:off x="2286000" y="3581400"/>
            <a:ext cx="22098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2548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X</a:t>
            </a:r>
            <a:r>
              <a:rPr lang="en-US" sz="2800" b="1"/>
              <a:t>    2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5096</a:t>
            </a:r>
          </a:p>
        </p:txBody>
      </p:sp>
      <p:sp>
        <p:nvSpPr>
          <p:cNvPr id="99358" name="Line 30"/>
          <p:cNvSpPr>
            <a:spLocks noChangeShapeType="1"/>
          </p:cNvSpPr>
          <p:nvPr/>
        </p:nvSpPr>
        <p:spPr bwMode="auto">
          <a:xfrm>
            <a:off x="2362200" y="4724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44" grpId="0"/>
      <p:bldP spid="99357" grpId="0"/>
      <p:bldP spid="993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3657600" y="944563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600" b="1" u="sng">
              <a:solidFill>
                <a:srgbClr val="990033"/>
              </a:solidFill>
            </a:endParaRP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152400" y="1066800"/>
            <a:ext cx="89916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 u="sng">
                <a:solidFill>
                  <a:srgbClr val="990033"/>
                </a:solidFill>
                <a:latin typeface=".VnTime" pitchFamily="34" charset="0"/>
              </a:rPr>
              <a:t>To¸n</a:t>
            </a:r>
            <a:r>
              <a:rPr lang="en-US" sz="4000" b="1">
                <a:solidFill>
                  <a:srgbClr val="990033"/>
                </a:solidFill>
                <a:latin typeface=".VnTime" pitchFamily="34" charset="0"/>
              </a:rPr>
              <a:t>: </a:t>
            </a:r>
          </a:p>
          <a:p>
            <a:pPr algn="ctr"/>
            <a:r>
              <a:rPr lang="en-US" sz="3600" b="1">
                <a:solidFill>
                  <a:srgbClr val="990033"/>
                </a:solidFill>
                <a:latin typeface=".VnTimeH" pitchFamily="34" charset="0"/>
              </a:rPr>
              <a:t>«</a:t>
            </a:r>
            <a:r>
              <a:rPr lang="en-US" sz="3600" b="1">
                <a:solidFill>
                  <a:srgbClr val="990033"/>
                </a:solidFill>
                <a:latin typeface=".VnTime" pitchFamily="34" charset="0"/>
              </a:rPr>
              <a:t>n tËp bèn phÐp tÝnh trong ph¹m vi 100000</a:t>
            </a: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990033"/>
              </a:solidFill>
              <a:latin typeface=".VnTime" pitchFamily="34" charset="0"/>
            </a:endParaRPr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0" y="2514600"/>
            <a:ext cx="89916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3600" u="sng">
                <a:solidFill>
                  <a:srgbClr val="990033"/>
                </a:solidFill>
                <a:latin typeface=".VnTime" pitchFamily="34" charset="0"/>
              </a:rPr>
              <a:t>Bµi 1:</a:t>
            </a:r>
            <a:r>
              <a:rPr lang="en-US" sz="3600">
                <a:solidFill>
                  <a:srgbClr val="990033"/>
                </a:solidFill>
                <a:latin typeface=".VnTime" pitchFamily="34" charset="0"/>
              </a:rPr>
              <a:t> TÝnh nhÈm:</a:t>
            </a:r>
          </a:p>
          <a:p>
            <a:pPr marL="342900" indent="-342900">
              <a:buFontTx/>
              <a:buAutoNum type="alphaLcPeriod"/>
            </a:pPr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30000 + 40000 – 50000 =</a:t>
            </a:r>
            <a:r>
              <a:rPr lang="en-US" sz="3600">
                <a:solidFill>
                  <a:srgbClr val="990033"/>
                </a:solidFill>
                <a:latin typeface=".VnTime" pitchFamily="34" charset="0"/>
              </a:rPr>
              <a:t>            </a:t>
            </a:r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b. 3000 x 2 : 3 = </a:t>
            </a:r>
          </a:p>
          <a:p>
            <a:pPr marL="342900" indent="-342900"/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    </a:t>
            </a:r>
          </a:p>
          <a:p>
            <a:pPr marL="342900" indent="-342900"/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80000 – ( 20000 + 30000) =                 4800 : 8 x 4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80000 – 20000 – 30000 =                     4000 : 5 : 2 = </a:t>
            </a:r>
          </a:p>
        </p:txBody>
      </p:sp>
      <p:sp>
        <p:nvSpPr>
          <p:cNvPr id="74764" name="Oval 12"/>
          <p:cNvSpPr>
            <a:spLocks noChangeArrowheads="1"/>
          </p:cNvSpPr>
          <p:nvPr/>
        </p:nvSpPr>
        <p:spPr bwMode="auto">
          <a:xfrm>
            <a:off x="4191000" y="3124200"/>
            <a:ext cx="1143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20000</a:t>
            </a:r>
          </a:p>
        </p:txBody>
      </p:sp>
      <p:sp>
        <p:nvSpPr>
          <p:cNvPr id="74765" name="Oval 13"/>
          <p:cNvSpPr>
            <a:spLocks noChangeArrowheads="1"/>
          </p:cNvSpPr>
          <p:nvPr/>
        </p:nvSpPr>
        <p:spPr bwMode="auto">
          <a:xfrm>
            <a:off x="4191000" y="4038600"/>
            <a:ext cx="1143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30000</a:t>
            </a:r>
          </a:p>
        </p:txBody>
      </p:sp>
      <p:sp>
        <p:nvSpPr>
          <p:cNvPr id="74766" name="Oval 14"/>
          <p:cNvSpPr>
            <a:spLocks noChangeArrowheads="1"/>
          </p:cNvSpPr>
          <p:nvPr/>
        </p:nvSpPr>
        <p:spPr bwMode="auto">
          <a:xfrm>
            <a:off x="7962900" y="3962400"/>
            <a:ext cx="1143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2400</a:t>
            </a:r>
          </a:p>
        </p:txBody>
      </p:sp>
      <p:sp>
        <p:nvSpPr>
          <p:cNvPr id="74767" name="Oval 15"/>
          <p:cNvSpPr>
            <a:spLocks noChangeArrowheads="1"/>
          </p:cNvSpPr>
          <p:nvPr/>
        </p:nvSpPr>
        <p:spPr bwMode="auto">
          <a:xfrm>
            <a:off x="7962900" y="3124200"/>
            <a:ext cx="1143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2000</a:t>
            </a:r>
          </a:p>
        </p:txBody>
      </p:sp>
      <p:sp>
        <p:nvSpPr>
          <p:cNvPr id="74768" name="Oval 16"/>
          <p:cNvSpPr>
            <a:spLocks noChangeArrowheads="1"/>
          </p:cNvSpPr>
          <p:nvPr/>
        </p:nvSpPr>
        <p:spPr bwMode="auto">
          <a:xfrm>
            <a:off x="4191000" y="4648200"/>
            <a:ext cx="1143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30000</a:t>
            </a:r>
          </a:p>
        </p:txBody>
      </p:sp>
      <p:sp>
        <p:nvSpPr>
          <p:cNvPr id="74769" name="Oval 17"/>
          <p:cNvSpPr>
            <a:spLocks noChangeArrowheads="1"/>
          </p:cNvSpPr>
          <p:nvPr/>
        </p:nvSpPr>
        <p:spPr bwMode="auto">
          <a:xfrm>
            <a:off x="7975600" y="4648200"/>
            <a:ext cx="1143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400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4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4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4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3" grpId="0"/>
      <p:bldP spid="74764" grpId="0" animBg="1"/>
      <p:bldP spid="74765" grpId="0" animBg="1"/>
      <p:bldP spid="74766" grpId="0" animBg="1"/>
      <p:bldP spid="74767" grpId="0" animBg="1"/>
      <p:bldP spid="74768" grpId="0" animBg="1"/>
      <p:bldP spid="747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4114800" y="990600"/>
            <a:ext cx="137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Toán</a:t>
            </a:r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457200" y="14478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</a:rPr>
              <a:t>Ôn tập bốn phép tính trong phạm vi 100 000</a:t>
            </a:r>
          </a:p>
        </p:txBody>
      </p:sp>
      <p:grpSp>
        <p:nvGrpSpPr>
          <p:cNvPr id="97300" name="Group 20"/>
          <p:cNvGrpSpPr>
            <a:grpSpLocks/>
          </p:cNvGrpSpPr>
          <p:nvPr/>
        </p:nvGrpSpPr>
        <p:grpSpPr bwMode="auto">
          <a:xfrm>
            <a:off x="457200" y="3200400"/>
            <a:ext cx="8229600" cy="1800225"/>
            <a:chOff x="1056" y="1968"/>
            <a:chExt cx="4272" cy="1134"/>
          </a:xfrm>
        </p:grpSpPr>
        <p:sp>
          <p:nvSpPr>
            <p:cNvPr id="97301" name="Text Box 21"/>
            <p:cNvSpPr txBox="1">
              <a:spLocks noChangeArrowheads="1"/>
            </p:cNvSpPr>
            <p:nvPr/>
          </p:nvSpPr>
          <p:spPr bwMode="auto">
            <a:xfrm>
              <a:off x="1056" y="1968"/>
              <a:ext cx="4272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/>
              <a:r>
                <a:rPr lang="en-US" sz="2800" b="1"/>
                <a:t>4083 + 3269                              8763 – 2469      </a:t>
              </a:r>
            </a:p>
            <a:p>
              <a:pPr marL="342900" indent="-342900"/>
              <a:r>
                <a:rPr lang="en-US" sz="2800" b="1"/>
                <a:t>3608 x 4                                    6004 : 5</a:t>
              </a:r>
            </a:p>
            <a:p>
              <a:pPr marL="342900" indent="-342900"/>
              <a:r>
                <a:rPr lang="en-US" sz="2800" b="1"/>
                <a:t>           </a:t>
              </a:r>
            </a:p>
            <a:p>
              <a:pPr marL="342900" indent="-342900"/>
              <a:r>
                <a:rPr lang="en-US" sz="2800" b="1"/>
                <a:t>                       </a:t>
              </a:r>
            </a:p>
          </p:txBody>
        </p:sp>
        <p:sp>
          <p:nvSpPr>
            <p:cNvPr id="97302" name="Rectangle 22"/>
            <p:cNvSpPr>
              <a:spLocks noChangeArrowheads="1"/>
            </p:cNvSpPr>
            <p:nvPr/>
          </p:nvSpPr>
          <p:spPr bwMode="auto">
            <a:xfrm>
              <a:off x="1872" y="2847"/>
              <a:ext cx="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97303" name="Rectangle 23"/>
            <p:cNvSpPr>
              <a:spLocks noChangeArrowheads="1"/>
            </p:cNvSpPr>
            <p:nvPr/>
          </p:nvSpPr>
          <p:spPr bwMode="auto">
            <a:xfrm>
              <a:off x="1872" y="2577"/>
              <a:ext cx="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1800">
                <a:latin typeface="Arial" charset="0"/>
              </a:endParaRPr>
            </a:p>
          </p:txBody>
        </p:sp>
      </p:grpSp>
      <p:sp>
        <p:nvSpPr>
          <p:cNvPr id="97328" name="Text Box 48"/>
          <p:cNvSpPr txBox="1">
            <a:spLocks noChangeArrowheads="1"/>
          </p:cNvSpPr>
          <p:nvPr/>
        </p:nvSpPr>
        <p:spPr bwMode="auto">
          <a:xfrm>
            <a:off x="762000" y="2286000"/>
            <a:ext cx="434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.VnTime" pitchFamily="34" charset="0"/>
              </a:rPr>
              <a:t>B</a:t>
            </a:r>
            <a:r>
              <a:rPr lang="en-US" sz="3200" b="1">
                <a:solidFill>
                  <a:srgbClr val="800000"/>
                </a:solidFill>
              </a:rPr>
              <a:t>ài 2: Đặt tính rồi tính: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3962400" y="7159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Toán</a:t>
            </a:r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304800" y="11430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</a:rPr>
              <a:t>Ôn tập bốn phép tính trong phạm vi 100 000</a:t>
            </a:r>
          </a:p>
        </p:txBody>
      </p:sp>
      <p:grpSp>
        <p:nvGrpSpPr>
          <p:cNvPr id="98316" name="Group 12"/>
          <p:cNvGrpSpPr>
            <a:grpSpLocks/>
          </p:cNvGrpSpPr>
          <p:nvPr/>
        </p:nvGrpSpPr>
        <p:grpSpPr bwMode="auto">
          <a:xfrm>
            <a:off x="228600" y="2057400"/>
            <a:ext cx="4114800" cy="708025"/>
            <a:chOff x="240" y="1584"/>
            <a:chExt cx="2592" cy="446"/>
          </a:xfrm>
        </p:grpSpPr>
        <p:grpSp>
          <p:nvGrpSpPr>
            <p:cNvPr id="98317" name="Group 13"/>
            <p:cNvGrpSpPr>
              <a:grpSpLocks/>
            </p:cNvGrpSpPr>
            <p:nvPr/>
          </p:nvGrpSpPr>
          <p:grpSpPr bwMode="auto">
            <a:xfrm>
              <a:off x="240" y="1584"/>
              <a:ext cx="624" cy="446"/>
              <a:chOff x="864" y="2160"/>
              <a:chExt cx="720" cy="490"/>
            </a:xfrm>
          </p:grpSpPr>
          <p:grpSp>
            <p:nvGrpSpPr>
              <p:cNvPr id="98318" name="Group 14"/>
              <p:cNvGrpSpPr>
                <a:grpSpLocks/>
              </p:cNvGrpSpPr>
              <p:nvPr/>
            </p:nvGrpSpPr>
            <p:grpSpPr bwMode="auto">
              <a:xfrm>
                <a:off x="864" y="2160"/>
                <a:ext cx="720" cy="490"/>
                <a:chOff x="999" y="3120"/>
                <a:chExt cx="768" cy="780"/>
              </a:xfrm>
            </p:grpSpPr>
            <p:sp>
              <p:nvSpPr>
                <p:cNvPr id="98319" name="AutoShape 15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320" name="Freeform 16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321" name="Text Box 17"/>
                <p:cNvSpPr txBox="1">
                  <a:spLocks noChangeArrowheads="1"/>
                </p:cNvSpPr>
                <p:nvPr/>
              </p:nvSpPr>
              <p:spPr bwMode="gray">
                <a:xfrm>
                  <a:off x="1290" y="3328"/>
                  <a:ext cx="169" cy="572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98322" name="Text Box 18"/>
              <p:cNvSpPr txBox="1">
                <a:spLocks noChangeArrowheads="1"/>
              </p:cNvSpPr>
              <p:nvPr/>
            </p:nvSpPr>
            <p:spPr bwMode="auto">
              <a:xfrm>
                <a:off x="1104" y="2208"/>
                <a:ext cx="336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800000"/>
                    </a:solidFill>
                  </a:rPr>
                  <a:t>2</a:t>
                </a:r>
              </a:p>
            </p:txBody>
          </p:sp>
        </p:grpSp>
        <p:sp>
          <p:nvSpPr>
            <p:cNvPr id="98323" name="Text Box 19"/>
            <p:cNvSpPr txBox="1">
              <a:spLocks noChangeArrowheads="1"/>
            </p:cNvSpPr>
            <p:nvPr/>
          </p:nvSpPr>
          <p:spPr bwMode="auto">
            <a:xfrm>
              <a:off x="903" y="1599"/>
              <a:ext cx="192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Đặt tính rồi tính :</a:t>
              </a:r>
            </a:p>
          </p:txBody>
        </p:sp>
      </p:grpSp>
      <p:grpSp>
        <p:nvGrpSpPr>
          <p:cNvPr id="98328" name="Group 24"/>
          <p:cNvGrpSpPr>
            <a:grpSpLocks/>
          </p:cNvGrpSpPr>
          <p:nvPr/>
        </p:nvGrpSpPr>
        <p:grpSpPr bwMode="auto">
          <a:xfrm>
            <a:off x="1600200" y="4419600"/>
            <a:ext cx="1981200" cy="1373188"/>
            <a:chOff x="288" y="3168"/>
            <a:chExt cx="1248" cy="865"/>
          </a:xfrm>
        </p:grpSpPr>
        <p:sp>
          <p:nvSpPr>
            <p:cNvPr id="98329" name="Text Box 25"/>
            <p:cNvSpPr txBox="1">
              <a:spLocks noChangeArrowheads="1"/>
            </p:cNvSpPr>
            <p:nvPr/>
          </p:nvSpPr>
          <p:spPr bwMode="auto">
            <a:xfrm>
              <a:off x="288" y="3168"/>
              <a:ext cx="1248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 b="1"/>
                <a:t>        3608</a:t>
              </a:r>
            </a:p>
            <a:p>
              <a:r>
                <a:rPr lang="en-US" sz="2800" b="1"/>
                <a:t>        </a:t>
              </a:r>
              <a:r>
                <a:rPr lang="en-US" sz="2800" b="1" u="sng"/>
                <a:t>      4</a:t>
              </a:r>
            </a:p>
            <a:p>
              <a:r>
                <a:rPr lang="en-US" sz="2800" b="1"/>
                <a:t>       </a:t>
              </a:r>
              <a:r>
                <a:rPr lang="en-US" sz="2800" b="1">
                  <a:solidFill>
                    <a:srgbClr val="800000"/>
                  </a:solidFill>
                </a:rPr>
                <a:t>14432</a:t>
              </a:r>
              <a:endParaRPr lang="en-US" sz="2800" b="1" u="sng">
                <a:solidFill>
                  <a:srgbClr val="800000"/>
                </a:solidFill>
              </a:endParaRPr>
            </a:p>
          </p:txBody>
        </p:sp>
        <p:sp>
          <p:nvSpPr>
            <p:cNvPr id="98330" name="Rectangle 26"/>
            <p:cNvSpPr>
              <a:spLocks noChangeArrowheads="1"/>
            </p:cNvSpPr>
            <p:nvPr/>
          </p:nvSpPr>
          <p:spPr bwMode="auto">
            <a:xfrm>
              <a:off x="561" y="3315"/>
              <a:ext cx="23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sym typeface="Symbol" pitchFamily="18" charset="2"/>
                </a:rPr>
                <a:t></a:t>
              </a:r>
              <a:endParaRPr lang="en-US" sz="1800">
                <a:latin typeface="Arial" charset="0"/>
              </a:endParaRPr>
            </a:p>
          </p:txBody>
        </p:sp>
      </p:grpSp>
      <p:grpSp>
        <p:nvGrpSpPr>
          <p:cNvPr id="98339" name="Group 35"/>
          <p:cNvGrpSpPr>
            <a:grpSpLocks/>
          </p:cNvGrpSpPr>
          <p:nvPr/>
        </p:nvGrpSpPr>
        <p:grpSpPr bwMode="auto">
          <a:xfrm>
            <a:off x="5029200" y="4191000"/>
            <a:ext cx="2819400" cy="2379663"/>
            <a:chOff x="3936" y="2513"/>
            <a:chExt cx="1776" cy="1499"/>
          </a:xfrm>
        </p:grpSpPr>
        <p:sp>
          <p:nvSpPr>
            <p:cNvPr id="98340" name="Text Box 36"/>
            <p:cNvSpPr txBox="1">
              <a:spLocks noChangeArrowheads="1"/>
            </p:cNvSpPr>
            <p:nvPr/>
          </p:nvSpPr>
          <p:spPr bwMode="auto">
            <a:xfrm>
              <a:off x="3936" y="2609"/>
              <a:ext cx="1776" cy="1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 b="1"/>
                <a:t>  6004     5</a:t>
              </a:r>
            </a:p>
            <a:p>
              <a:r>
                <a:rPr lang="en-US" sz="2800" b="1"/>
                <a:t>  </a:t>
              </a:r>
              <a:r>
                <a:rPr lang="en-US" sz="2800" b="1">
                  <a:solidFill>
                    <a:srgbClr val="800000"/>
                  </a:solidFill>
                </a:rPr>
                <a:t>10        1200</a:t>
              </a:r>
            </a:p>
            <a:p>
              <a:r>
                <a:rPr lang="en-US" sz="2800" b="1">
                  <a:solidFill>
                    <a:srgbClr val="800000"/>
                  </a:solidFill>
                </a:rPr>
                <a:t>    00</a:t>
              </a:r>
            </a:p>
            <a:p>
              <a:r>
                <a:rPr lang="en-US" sz="2800" b="1">
                  <a:solidFill>
                    <a:srgbClr val="800000"/>
                  </a:solidFill>
                </a:rPr>
                <a:t>      04</a:t>
              </a:r>
            </a:p>
            <a:p>
              <a:r>
                <a:rPr lang="en-US" sz="2800" b="1">
                  <a:solidFill>
                    <a:srgbClr val="800000"/>
                  </a:solidFill>
                </a:rPr>
                <a:t>        4</a:t>
              </a:r>
              <a:endParaRPr lang="en-US" sz="2800" b="1"/>
            </a:p>
          </p:txBody>
        </p:sp>
        <p:grpSp>
          <p:nvGrpSpPr>
            <p:cNvPr id="98341" name="Group 37"/>
            <p:cNvGrpSpPr>
              <a:grpSpLocks/>
            </p:cNvGrpSpPr>
            <p:nvPr/>
          </p:nvGrpSpPr>
          <p:grpSpPr bwMode="auto">
            <a:xfrm>
              <a:off x="4752" y="2513"/>
              <a:ext cx="624" cy="672"/>
              <a:chOff x="4944" y="3120"/>
              <a:chExt cx="816" cy="672"/>
            </a:xfrm>
          </p:grpSpPr>
          <p:sp>
            <p:nvSpPr>
              <p:cNvPr id="98342" name="Line 38"/>
              <p:cNvSpPr>
                <a:spLocks noChangeShapeType="1"/>
              </p:cNvSpPr>
              <p:nvPr/>
            </p:nvSpPr>
            <p:spPr bwMode="auto">
              <a:xfrm>
                <a:off x="4944" y="3120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43" name="Line 39"/>
              <p:cNvSpPr>
                <a:spLocks noChangeShapeType="1"/>
              </p:cNvSpPr>
              <p:nvPr/>
            </p:nvSpPr>
            <p:spPr bwMode="auto">
              <a:xfrm>
                <a:off x="4944" y="3504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8344" name="Group 40"/>
          <p:cNvGrpSpPr>
            <a:grpSpLocks/>
          </p:cNvGrpSpPr>
          <p:nvPr/>
        </p:nvGrpSpPr>
        <p:grpSpPr bwMode="auto">
          <a:xfrm>
            <a:off x="1752600" y="2667000"/>
            <a:ext cx="1981200" cy="1373188"/>
            <a:chOff x="672" y="2784"/>
            <a:chExt cx="1248" cy="865"/>
          </a:xfrm>
        </p:grpSpPr>
        <p:sp>
          <p:nvSpPr>
            <p:cNvPr id="98345" name="Text Box 41"/>
            <p:cNvSpPr txBox="1">
              <a:spLocks noChangeArrowheads="1"/>
            </p:cNvSpPr>
            <p:nvPr/>
          </p:nvSpPr>
          <p:spPr bwMode="auto">
            <a:xfrm>
              <a:off x="672" y="2784"/>
              <a:ext cx="1248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 b="1"/>
                <a:t>        4083</a:t>
              </a:r>
            </a:p>
            <a:p>
              <a:r>
                <a:rPr lang="en-US" sz="2800" b="1"/>
                <a:t>        </a:t>
              </a:r>
              <a:r>
                <a:rPr lang="en-US" sz="2800" b="1" u="sng"/>
                <a:t>3269</a:t>
              </a:r>
            </a:p>
            <a:p>
              <a:r>
                <a:rPr lang="en-US" sz="2800" b="1"/>
                <a:t>        </a:t>
              </a:r>
              <a:r>
                <a:rPr lang="en-US" sz="2800" b="1">
                  <a:solidFill>
                    <a:srgbClr val="800000"/>
                  </a:solidFill>
                </a:rPr>
                <a:t>7352</a:t>
              </a:r>
              <a:endParaRPr lang="en-US" sz="2800" b="1" u="sng">
                <a:solidFill>
                  <a:srgbClr val="800000"/>
                </a:solidFill>
              </a:endParaRPr>
            </a:p>
          </p:txBody>
        </p:sp>
        <p:sp>
          <p:nvSpPr>
            <p:cNvPr id="98346" name="Text Box 42"/>
            <p:cNvSpPr txBox="1">
              <a:spLocks noChangeArrowheads="1"/>
            </p:cNvSpPr>
            <p:nvPr/>
          </p:nvSpPr>
          <p:spPr bwMode="auto">
            <a:xfrm>
              <a:off x="912" y="2913"/>
              <a:ext cx="24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+  </a:t>
              </a:r>
            </a:p>
          </p:txBody>
        </p:sp>
      </p:grpSp>
      <p:grpSp>
        <p:nvGrpSpPr>
          <p:cNvPr id="98347" name="Group 43"/>
          <p:cNvGrpSpPr>
            <a:grpSpLocks/>
          </p:cNvGrpSpPr>
          <p:nvPr/>
        </p:nvGrpSpPr>
        <p:grpSpPr bwMode="auto">
          <a:xfrm>
            <a:off x="5105400" y="2667000"/>
            <a:ext cx="1981200" cy="1373188"/>
            <a:chOff x="672" y="2784"/>
            <a:chExt cx="1248" cy="865"/>
          </a:xfrm>
        </p:grpSpPr>
        <p:sp>
          <p:nvSpPr>
            <p:cNvPr id="98348" name="Text Box 44"/>
            <p:cNvSpPr txBox="1">
              <a:spLocks noChangeArrowheads="1"/>
            </p:cNvSpPr>
            <p:nvPr/>
          </p:nvSpPr>
          <p:spPr bwMode="auto">
            <a:xfrm>
              <a:off x="672" y="2784"/>
              <a:ext cx="1248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 b="1"/>
                <a:t>       8763</a:t>
              </a:r>
            </a:p>
            <a:p>
              <a:r>
                <a:rPr lang="en-US" sz="2800" b="1"/>
                <a:t>       </a:t>
              </a:r>
              <a:r>
                <a:rPr lang="en-US" sz="2800" b="1" u="sng"/>
                <a:t>2469</a:t>
              </a:r>
            </a:p>
            <a:p>
              <a:r>
                <a:rPr lang="en-US" sz="2800" b="1"/>
                <a:t>       </a:t>
              </a:r>
              <a:r>
                <a:rPr lang="en-US" sz="2800" b="1">
                  <a:solidFill>
                    <a:srgbClr val="B20A22"/>
                  </a:solidFill>
                </a:rPr>
                <a:t>6294</a:t>
              </a:r>
              <a:endParaRPr lang="en-US" sz="2800" b="1" u="sng">
                <a:solidFill>
                  <a:srgbClr val="B20A22"/>
                </a:solidFill>
              </a:endParaRPr>
            </a:p>
          </p:txBody>
        </p:sp>
        <p:sp>
          <p:nvSpPr>
            <p:cNvPr id="98349" name="Text Box 45"/>
            <p:cNvSpPr txBox="1">
              <a:spLocks noChangeArrowheads="1"/>
            </p:cNvSpPr>
            <p:nvPr/>
          </p:nvSpPr>
          <p:spPr bwMode="auto">
            <a:xfrm>
              <a:off x="912" y="2913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-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8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8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8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4" name="Text Box 8"/>
          <p:cNvSpPr txBox="1">
            <a:spLocks noChangeArrowheads="1"/>
          </p:cNvSpPr>
          <p:nvPr/>
        </p:nvSpPr>
        <p:spPr bwMode="auto">
          <a:xfrm>
            <a:off x="3657600" y="944563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600" b="1" u="sng">
              <a:solidFill>
                <a:srgbClr val="990033"/>
              </a:solidFill>
            </a:endParaRPr>
          </a:p>
        </p:txBody>
      </p:sp>
      <p:sp>
        <p:nvSpPr>
          <p:cNvPr id="96265" name="Text Box 9"/>
          <p:cNvSpPr txBox="1">
            <a:spLocks noChangeArrowheads="1"/>
          </p:cNvSpPr>
          <p:nvPr/>
        </p:nvSpPr>
        <p:spPr bwMode="auto">
          <a:xfrm>
            <a:off x="152400" y="1066800"/>
            <a:ext cx="89916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 u="sng">
                <a:solidFill>
                  <a:srgbClr val="990033"/>
                </a:solidFill>
                <a:latin typeface=".VnTime" pitchFamily="34" charset="0"/>
              </a:rPr>
              <a:t>To¸n</a:t>
            </a:r>
            <a:r>
              <a:rPr lang="en-US" sz="4000" b="1">
                <a:solidFill>
                  <a:srgbClr val="990033"/>
                </a:solidFill>
                <a:latin typeface=".VnTime" pitchFamily="34" charset="0"/>
              </a:rPr>
              <a:t>: </a:t>
            </a:r>
          </a:p>
          <a:p>
            <a:pPr algn="ctr"/>
            <a:r>
              <a:rPr lang="en-US" sz="3600" b="1">
                <a:solidFill>
                  <a:srgbClr val="990033"/>
                </a:solidFill>
                <a:latin typeface=".VnTimeH" pitchFamily="34" charset="0"/>
              </a:rPr>
              <a:t>«</a:t>
            </a:r>
            <a:r>
              <a:rPr lang="en-US" sz="3600" b="1">
                <a:solidFill>
                  <a:srgbClr val="990033"/>
                </a:solidFill>
                <a:latin typeface=".VnTime" pitchFamily="34" charset="0"/>
              </a:rPr>
              <a:t>n tËp bèn phÐp tÝnh trong ph¹m vi 100000</a:t>
            </a: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990033"/>
              </a:solidFill>
              <a:latin typeface=".VnTime" pitchFamily="34" charset="0"/>
            </a:endParaRPr>
          </a:p>
        </p:txBody>
      </p:sp>
      <p:sp>
        <p:nvSpPr>
          <p:cNvPr id="96267" name="Text Box 11"/>
          <p:cNvSpPr txBox="1">
            <a:spLocks noChangeArrowheads="1"/>
          </p:cNvSpPr>
          <p:nvPr/>
        </p:nvSpPr>
        <p:spPr bwMode="auto">
          <a:xfrm>
            <a:off x="0" y="2514600"/>
            <a:ext cx="8991600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3600" u="sng">
                <a:solidFill>
                  <a:srgbClr val="990033"/>
                </a:solidFill>
                <a:latin typeface=".VnTime" pitchFamily="34" charset="0"/>
              </a:rPr>
              <a:t>Bµi 3:</a:t>
            </a:r>
            <a:r>
              <a:rPr lang="en-US" sz="3600">
                <a:solidFill>
                  <a:srgbClr val="990033"/>
                </a:solidFill>
                <a:latin typeface=".VnTime" pitchFamily="34" charset="0"/>
              </a:rPr>
              <a:t> </a:t>
            </a:r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T×m x:</a:t>
            </a:r>
          </a:p>
          <a:p>
            <a:pPr marL="342900" indent="-342900">
              <a:buFontTx/>
              <a:buAutoNum type="alphaLcPeriod"/>
            </a:pPr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1999 + </a:t>
            </a:r>
            <a:r>
              <a:rPr lang="en-US" sz="4000" i="1">
                <a:solidFill>
                  <a:srgbClr val="990033"/>
                </a:solidFill>
              </a:rPr>
              <a:t>x</a:t>
            </a:r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 = 2005                              b. </a:t>
            </a:r>
            <a:r>
              <a:rPr lang="en-US" sz="4000" i="1">
                <a:solidFill>
                  <a:srgbClr val="990033"/>
                </a:solidFill>
                <a:latin typeface=".VnTime" pitchFamily="34" charset="0"/>
              </a:rPr>
              <a:t>x</a:t>
            </a:r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 x 2 = 3998    </a:t>
            </a:r>
          </a:p>
          <a:p>
            <a:pPr marL="342900" indent="-342900"/>
            <a:endParaRPr lang="en-US" sz="2800">
              <a:solidFill>
                <a:srgbClr val="990033"/>
              </a:solidFill>
              <a:latin typeface=".VnTime" pitchFamily="34" charset="0"/>
            </a:endParaRPr>
          </a:p>
          <a:p>
            <a:pPr marL="342900" indent="-342900"/>
            <a:endParaRPr lang="en-US" sz="2800">
              <a:solidFill>
                <a:srgbClr val="990033"/>
              </a:solidFill>
              <a:latin typeface=".VnTime" pitchFamily="34" charset="0"/>
            </a:endParaRPr>
          </a:p>
          <a:p>
            <a:pPr marL="342900" indent="-342900"/>
            <a:endParaRPr lang="en-US" sz="2800">
              <a:solidFill>
                <a:srgbClr val="990033"/>
              </a:solidFill>
              <a:latin typeface=".VnTime" pitchFamily="34" charset="0"/>
            </a:endParaRPr>
          </a:p>
          <a:p>
            <a:pPr marL="342900" indent="-342900"/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                                  </a:t>
            </a:r>
          </a:p>
          <a:p>
            <a:pPr marL="342900" indent="-342900">
              <a:buFontTx/>
              <a:buAutoNum type="alphaLcPeriod"/>
            </a:pPr>
            <a:endParaRPr lang="en-US" sz="2800">
              <a:solidFill>
                <a:srgbClr val="990033"/>
              </a:solidFill>
              <a:latin typeface=".VnTime" pitchFamily="34" charset="0"/>
            </a:endParaRPr>
          </a:p>
          <a:p>
            <a:pPr marL="342900" indent="-342900"/>
            <a:endParaRPr lang="en-US" sz="2800">
              <a:solidFill>
                <a:srgbClr val="990033"/>
              </a:solidFill>
              <a:latin typeface=".VnTime" pitchFamily="34" charset="0"/>
            </a:endParaRPr>
          </a:p>
          <a:p>
            <a:pPr marL="342900" indent="-342900">
              <a:buFontTx/>
              <a:buAutoNum type="alphaLcPeriod"/>
            </a:pPr>
            <a:endParaRPr lang="en-US" sz="2800">
              <a:solidFill>
                <a:srgbClr val="990033"/>
              </a:solidFill>
              <a:latin typeface=".VnTime" pitchFamily="34" charset="0"/>
            </a:endParaRPr>
          </a:p>
          <a:p>
            <a:pPr marL="342900" indent="-342900"/>
            <a:endParaRPr lang="en-US" sz="2800">
              <a:solidFill>
                <a:srgbClr val="990033"/>
              </a:solidFill>
              <a:latin typeface=".VnTime" pitchFamily="34" charset="0"/>
            </a:endParaRPr>
          </a:p>
        </p:txBody>
      </p:sp>
      <p:sp>
        <p:nvSpPr>
          <p:cNvPr id="96275" name="Rectangle 19"/>
          <p:cNvSpPr>
            <a:spLocks noChangeArrowheads="1"/>
          </p:cNvSpPr>
          <p:nvPr/>
        </p:nvSpPr>
        <p:spPr bwMode="auto">
          <a:xfrm>
            <a:off x="1409700" y="3657600"/>
            <a:ext cx="2476500" cy="1143000"/>
          </a:xfrm>
          <a:prstGeom prst="rect">
            <a:avLst/>
          </a:prstGeom>
          <a:solidFill>
            <a:srgbClr val="66FF33"/>
          </a:solid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4000" i="1">
                <a:solidFill>
                  <a:srgbClr val="990033"/>
                </a:solidFill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= 2005 – 1999</a:t>
            </a:r>
          </a:p>
          <a:p>
            <a:r>
              <a:rPr lang="en-US" sz="4000" i="1">
                <a:solidFill>
                  <a:srgbClr val="990033"/>
                </a:solidFill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= 6</a:t>
            </a:r>
          </a:p>
        </p:txBody>
      </p:sp>
      <p:sp>
        <p:nvSpPr>
          <p:cNvPr id="96276" name="Rectangle 20"/>
          <p:cNvSpPr>
            <a:spLocks noChangeArrowheads="1"/>
          </p:cNvSpPr>
          <p:nvPr/>
        </p:nvSpPr>
        <p:spPr bwMode="auto">
          <a:xfrm>
            <a:off x="6311900" y="3657600"/>
            <a:ext cx="1905000" cy="1066800"/>
          </a:xfrm>
          <a:prstGeom prst="rect">
            <a:avLst/>
          </a:prstGeom>
          <a:solidFill>
            <a:srgbClr val="66FF33"/>
          </a:solid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4000" i="1">
                <a:solidFill>
                  <a:srgbClr val="990033"/>
                </a:solidFill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= 3998 : 2</a:t>
            </a:r>
          </a:p>
          <a:p>
            <a:r>
              <a:rPr lang="en-US" sz="4000" i="1">
                <a:solidFill>
                  <a:srgbClr val="990033"/>
                </a:solidFill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= 1999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7" grpId="1"/>
      <p:bldP spid="9627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3657600" y="944563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600" b="1" u="sng">
              <a:solidFill>
                <a:srgbClr val="990033"/>
              </a:solidFill>
            </a:endParaRPr>
          </a:p>
        </p:txBody>
      </p:sp>
      <p:sp>
        <p:nvSpPr>
          <p:cNvPr id="88073" name="Text Box 9"/>
          <p:cNvSpPr txBox="1">
            <a:spLocks noChangeArrowheads="1"/>
          </p:cNvSpPr>
          <p:nvPr/>
        </p:nvSpPr>
        <p:spPr bwMode="auto">
          <a:xfrm>
            <a:off x="152400" y="1066800"/>
            <a:ext cx="89916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 u="sng">
                <a:solidFill>
                  <a:srgbClr val="990033"/>
                </a:solidFill>
                <a:latin typeface=".VnTime" pitchFamily="34" charset="0"/>
              </a:rPr>
              <a:t>To¸n</a:t>
            </a:r>
            <a:r>
              <a:rPr lang="en-US" sz="4000" b="1">
                <a:solidFill>
                  <a:srgbClr val="990033"/>
                </a:solidFill>
                <a:latin typeface=".VnTime" pitchFamily="34" charset="0"/>
              </a:rPr>
              <a:t>: </a:t>
            </a:r>
          </a:p>
          <a:p>
            <a:pPr algn="ctr"/>
            <a:r>
              <a:rPr lang="en-US" sz="3600" b="1">
                <a:solidFill>
                  <a:srgbClr val="990033"/>
                </a:solidFill>
                <a:latin typeface=".VnTimeH" pitchFamily="34" charset="0"/>
              </a:rPr>
              <a:t>«</a:t>
            </a:r>
            <a:r>
              <a:rPr lang="en-US" sz="3600" b="1">
                <a:solidFill>
                  <a:srgbClr val="990033"/>
                </a:solidFill>
                <a:latin typeface=".VnTime" pitchFamily="34" charset="0"/>
              </a:rPr>
              <a:t>n tËp bèn phÐp tÝnh trong ph¹m vi 100000</a:t>
            </a: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990033"/>
              </a:solidFill>
              <a:latin typeface=".VnTime" pitchFamily="34" charset="0"/>
            </a:endParaRPr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0" y="2514600"/>
            <a:ext cx="899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endParaRPr lang="en-US" sz="2800">
              <a:solidFill>
                <a:srgbClr val="990033"/>
              </a:solidFill>
              <a:latin typeface=".VnTime" pitchFamily="34" charset="0"/>
            </a:endParaRPr>
          </a:p>
        </p:txBody>
      </p:sp>
      <p:sp>
        <p:nvSpPr>
          <p:cNvPr id="88082" name="Text Box 18"/>
          <p:cNvSpPr txBox="1">
            <a:spLocks noChangeArrowheads="1"/>
          </p:cNvSpPr>
          <p:nvPr/>
        </p:nvSpPr>
        <p:spPr bwMode="auto">
          <a:xfrm>
            <a:off x="0" y="2438400"/>
            <a:ext cx="8991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u="sng">
                <a:solidFill>
                  <a:srgbClr val="990033"/>
                </a:solidFill>
                <a:latin typeface=".VnTime" pitchFamily="34" charset="0"/>
              </a:rPr>
              <a:t>Bµi 4:</a:t>
            </a:r>
            <a:r>
              <a:rPr lang="en-US" sz="3600" b="1">
                <a:solidFill>
                  <a:srgbClr val="990033"/>
                </a:solidFill>
                <a:latin typeface=".VnTime" pitchFamily="34" charset="0"/>
              </a:rPr>
              <a:t>      </a:t>
            </a:r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Tãm t¾t:       5 quyÓn s¸ch: 28500 ®ång</a:t>
            </a:r>
          </a:p>
          <a:p>
            <a:r>
              <a:rPr lang="en-US" sz="2800">
                <a:solidFill>
                  <a:srgbClr val="990033"/>
                </a:solidFill>
                <a:latin typeface=".VnTime" pitchFamily="34" charset="0"/>
              </a:rPr>
              <a:t>                                         8 quyÓn s¸ch:  …… ®ång ?</a:t>
            </a:r>
          </a:p>
          <a:p>
            <a:pPr>
              <a:spcBef>
                <a:spcPct val="50000"/>
              </a:spcBef>
            </a:pPr>
            <a:endParaRPr lang="en-US" sz="3200">
              <a:solidFill>
                <a:srgbClr val="990033"/>
              </a:solidFill>
              <a:latin typeface=".VnTime" pitchFamily="34" charset="0"/>
            </a:endParaRPr>
          </a:p>
        </p:txBody>
      </p:sp>
      <p:sp>
        <p:nvSpPr>
          <p:cNvPr id="88083" name="Text Box 19"/>
          <p:cNvSpPr txBox="1">
            <a:spLocks noChangeArrowheads="1"/>
          </p:cNvSpPr>
          <p:nvPr/>
        </p:nvSpPr>
        <p:spPr bwMode="auto">
          <a:xfrm>
            <a:off x="0" y="3810000"/>
            <a:ext cx="89916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i="1" u="sng">
                <a:solidFill>
                  <a:srgbClr val="990033"/>
                </a:solidFill>
                <a:latin typeface=".VnTime" pitchFamily="34" charset="0"/>
              </a:rPr>
              <a:t>Bµi gi¶i:</a:t>
            </a:r>
          </a:p>
          <a:p>
            <a:pPr algn="ctr"/>
            <a:r>
              <a:rPr lang="en-US" sz="2800" b="1" i="1">
                <a:solidFill>
                  <a:srgbClr val="990033"/>
                </a:solidFill>
                <a:latin typeface=".VnTime" pitchFamily="34" charset="0"/>
              </a:rPr>
              <a:t>Mua 1 quyÓn s¸ch ph¶i tr¶ sè tiÒn lµ:</a:t>
            </a:r>
          </a:p>
          <a:p>
            <a:pPr algn="ctr"/>
            <a:r>
              <a:rPr lang="en-US" sz="2800" b="1" i="1">
                <a:solidFill>
                  <a:srgbClr val="990033"/>
                </a:solidFill>
                <a:latin typeface=".VnTime" pitchFamily="34" charset="0"/>
              </a:rPr>
              <a:t>28500 : 5 = 5700 (®ång)</a:t>
            </a:r>
          </a:p>
          <a:p>
            <a:pPr algn="ctr"/>
            <a:r>
              <a:rPr lang="en-US" sz="2800" b="1" i="1">
                <a:solidFill>
                  <a:srgbClr val="990033"/>
                </a:solidFill>
                <a:latin typeface=".VnTime" pitchFamily="34" charset="0"/>
              </a:rPr>
              <a:t>Mua 8 quyÓn s¸ch nh­ thÕ ph¶i tr¶ sè tiÒn lµ:</a:t>
            </a:r>
          </a:p>
          <a:p>
            <a:pPr algn="ctr"/>
            <a:r>
              <a:rPr lang="en-US" sz="2800" b="1" i="1">
                <a:solidFill>
                  <a:srgbClr val="990033"/>
                </a:solidFill>
                <a:latin typeface=".VnTime" pitchFamily="34" charset="0"/>
              </a:rPr>
              <a:t>5700 </a:t>
            </a:r>
            <a:r>
              <a:rPr lang="en-US" sz="2800" b="1">
                <a:solidFill>
                  <a:srgbClr val="990033"/>
                </a:solidFill>
                <a:latin typeface=".VnTime" pitchFamily="34" charset="0"/>
              </a:rPr>
              <a:t>x</a:t>
            </a:r>
            <a:r>
              <a:rPr lang="en-US" sz="2800" b="1" i="1">
                <a:solidFill>
                  <a:srgbClr val="990033"/>
                </a:solidFill>
                <a:latin typeface=".VnTime" pitchFamily="34" charset="0"/>
              </a:rPr>
              <a:t> 8 = 45600 (®ång)</a:t>
            </a:r>
          </a:p>
          <a:p>
            <a:pPr algn="ctr"/>
            <a:r>
              <a:rPr lang="en-US" sz="2800" b="1" i="1" u="sng">
                <a:solidFill>
                  <a:srgbClr val="990033"/>
                </a:solidFill>
                <a:latin typeface=".VnTime" pitchFamily="34" charset="0"/>
              </a:rPr>
              <a:t>§¸p sè:</a:t>
            </a:r>
            <a:r>
              <a:rPr lang="en-US" sz="2800" b="1" i="1">
                <a:solidFill>
                  <a:srgbClr val="990033"/>
                </a:solidFill>
                <a:latin typeface=".VnTime" pitchFamily="34" charset="0"/>
              </a:rPr>
              <a:t> 45600 ®ång.</a:t>
            </a:r>
          </a:p>
          <a:p>
            <a:pPr>
              <a:spcBef>
                <a:spcPct val="50000"/>
              </a:spcBef>
            </a:pPr>
            <a:endParaRPr lang="en-US" sz="2800" b="1" i="1">
              <a:solidFill>
                <a:srgbClr val="990033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5" grpId="0"/>
      <p:bldP spid="88082" grpId="0"/>
      <p:bldP spid="8808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8748"/>
  <p:tag name="VIOLETTITLE" val="Toán tuan 34"/>
  <p:tag name="VIOLETLESSON" val="93"/>
  <p:tag name="VIOLETCATID" val="8049774"/>
  <p:tag name="VIOLETSUBJECT" val="Toán học 3"/>
  <p:tag name="VIOLETAUTHORID" val="4533"/>
  <p:tag name="VIOLETAUTHORNAME" val="Trương Quốc Anh"/>
  <p:tag name="VIOLETAUTHORAVATAR" val="no_avatar.jpg"/>
  <p:tag name="VIOLETAUTHORADDRESS" val="Trường TH Phú Thượng - Hà Nội"/>
  <p:tag name="VIOLETDATE" val="2013-08-21 21:24:10"/>
  <p:tag name="VIOLETHIT" val="34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15&quot;/&gt;&lt;/object&gt;&lt;object type=&quot;3&quot; unique_id=&quot;10005&quot;&gt;&lt;property id=&quot;20148&quot; value=&quot;5&quot;/&gt;&lt;property id=&quot;20300&quot; value=&quot;Slide 2&quot;/&gt;&lt;property id=&quot;20307&quot; value=&quot;308&quot;/&gt;&lt;/object&gt;&lt;object type=&quot;3&quot; unique_id=&quot;10006&quot;&gt;&lt;property id=&quot;20148&quot; value=&quot;5&quot;/&gt;&lt;property id=&quot;20300&quot; value=&quot;Slide 3&quot;/&gt;&lt;property id=&quot;20307&quot; value=&quot;313&quot;/&gt;&lt;/object&gt;&lt;object type=&quot;3&quot; unique_id=&quot;10007&quot;&gt;&lt;property id=&quot;20148&quot; value=&quot;5&quot;/&gt;&lt;property id=&quot;20300&quot; value=&quot;Slide 4&quot;/&gt;&lt;property id=&quot;20307&quot; value=&quot;314&quot;/&gt;&lt;/object&gt;&lt;object type=&quot;3&quot; unique_id=&quot;10008&quot;&gt;&lt;property id=&quot;20148&quot; value=&quot;5&quot;/&gt;&lt;property id=&quot;20300&quot; value=&quot;Slide 5&quot;/&gt;&lt;property id=&quot;20307&quot; value=&quot;312&quot;/&gt;&lt;/object&gt;&lt;object type=&quot;3&quot; unique_id=&quot;10009&quot;&gt;&lt;property id=&quot;20148&quot; value=&quot;5&quot;/&gt;&lt;property id=&quot;20300&quot; value=&quot;Slide 6&quot;/&gt;&lt;property id=&quot;20307&quot; value=&quot;30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F042TGp">
  <a:themeElements>
    <a:clrScheme name="F042TGp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F042TG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042TGp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2962</TotalTime>
  <Words>316</Words>
  <Application>Microsoft Office PowerPoint</Application>
  <PresentationFormat>On-screen Show (4:3)</PresentationFormat>
  <Paragraphs>77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Wingdings</vt:lpstr>
      <vt:lpstr>Times New Roman</vt:lpstr>
      <vt:lpstr>.VnTime</vt:lpstr>
      <vt:lpstr>.VnTimeH</vt:lpstr>
      <vt:lpstr>Symbol</vt:lpstr>
      <vt:lpstr>F042TGp</vt:lpstr>
      <vt:lpstr>Slide 1</vt:lpstr>
      <vt:lpstr>Slide 2</vt:lpstr>
      <vt:lpstr>Slide 3</vt:lpstr>
      <vt:lpstr>Slide 4</vt:lpstr>
      <vt:lpstr>Slide 5</vt:lpstr>
      <vt:lpstr>Slide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91</cp:revision>
  <dcterms:created xsi:type="dcterms:W3CDTF">2009-03-04T06:00:53Z</dcterms:created>
  <dcterms:modified xsi:type="dcterms:W3CDTF">2016-04-26T02:14:39Z</dcterms:modified>
</cp:coreProperties>
</file>